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81" r:id="rId2"/>
    <p:sldId id="679" r:id="rId3"/>
    <p:sldId id="681" r:id="rId4"/>
    <p:sldId id="288" r:id="rId5"/>
    <p:sldId id="678" r:id="rId6"/>
    <p:sldId id="677" r:id="rId7"/>
    <p:sldId id="730" r:id="rId8"/>
    <p:sldId id="25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0000FF"/>
    <a:srgbClr val="36668E"/>
    <a:srgbClr val="6FBA2C"/>
    <a:srgbClr val="F08300"/>
    <a:srgbClr val="FCEE21"/>
    <a:srgbClr val="478BC2"/>
    <a:srgbClr val="5B9BD5"/>
    <a:srgbClr val="FF9900"/>
    <a:srgbClr val="0C3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14" autoAdjust="0"/>
  </p:normalViewPr>
  <p:slideViewPr>
    <p:cSldViewPr snapToGrid="0">
      <p:cViewPr varScale="1">
        <p:scale>
          <a:sx n="82" d="100"/>
          <a:sy n="82" d="100"/>
        </p:scale>
        <p:origin x="474" y="54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2023/2/3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157742" y="-1"/>
            <a:ext cx="1502615" cy="2604981"/>
            <a:chOff x="157742" y="-1"/>
            <a:chExt cx="1502615" cy="2604981"/>
          </a:xfrm>
        </p:grpSpPr>
        <p:sp>
          <p:nvSpPr>
            <p:cNvPr id="10" name="五邊形 9"/>
            <p:cNvSpPr/>
            <p:nvPr/>
          </p:nvSpPr>
          <p:spPr>
            <a:xfrm rot="5400000">
              <a:off x="29934" y="1371600"/>
              <a:ext cx="1705737" cy="761023"/>
            </a:xfrm>
            <a:prstGeom prst="homePlate">
              <a:avLst/>
            </a:prstGeom>
            <a:solidFill>
              <a:srgbClr val="4584B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五邊形 10"/>
            <p:cNvSpPr/>
            <p:nvPr/>
          </p:nvSpPr>
          <p:spPr>
            <a:xfrm rot="5400000">
              <a:off x="-97656" y="599947"/>
              <a:ext cx="1960919" cy="761023"/>
            </a:xfrm>
            <a:prstGeom prst="homePlate">
              <a:avLst/>
            </a:prstGeom>
            <a:solidFill>
              <a:srgbClr val="DFF0F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42" y="459060"/>
              <a:ext cx="1502615" cy="1022359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File:Gnome-computer.svg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Pa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966" y="6341806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January 2021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00981-4EF6-4BDD-8B18-573A6B07487E}"/>
              </a:ext>
            </a:extLst>
          </p:cNvPr>
          <p:cNvSpPr/>
          <p:nvPr/>
        </p:nvSpPr>
        <p:spPr>
          <a:xfrm>
            <a:off x="3635828" y="714799"/>
            <a:ext cx="6836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Education 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課程主題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851811-801D-44B4-83B4-4EBFDD50434D}"/>
              </a:ext>
            </a:extLst>
          </p:cNvPr>
          <p:cNvSpPr txBox="1"/>
          <p:nvPr/>
        </p:nvSpPr>
        <p:spPr>
          <a:xfrm>
            <a:off x="3464509" y="5356921"/>
            <a:ext cx="5262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Copyright </a:t>
            </a:r>
            <a:r>
              <a:rPr lang="zh-TW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</a:t>
            </a:r>
            <a:r>
              <a:rPr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2022 Richlink Technology Co., Ltd.</a:t>
            </a:r>
          </a:p>
          <a:p>
            <a:pPr algn="ctr"/>
            <a:r>
              <a:rPr lang="en-US" altLang="zh-TW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王漢宗中古印簡" panose="02000000000000000000" pitchFamily="2" charset="-120"/>
                <a:sym typeface="Symbol" panose="05050102010706020507" pitchFamily="18" charset="2"/>
              </a:rPr>
              <a:t> All right reserved</a:t>
            </a:r>
          </a:p>
          <a:p>
            <a:pPr lvl="0" algn="ctr"/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著作權保障，請勿翻印</a:t>
            </a:r>
            <a:r>
              <a:rPr lang="en-US" altLang="zh-TW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。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汯鉅科技</a:t>
            </a:r>
            <a:r>
              <a:rPr lang="zh-TW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股份</a:t>
            </a:r>
            <a:r>
              <a:rPr lang="zh-TW" alt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有限公司</a:t>
            </a:r>
            <a:endParaRPr lang="zh-HK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王漢宗中古印簡" panose="02000000000000000000" pitchFamily="2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119356-A80A-404C-93F9-66D835F85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4" y="446327"/>
            <a:ext cx="1460274" cy="14602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AF8CAC0-B702-4654-A89B-E5F4F2C86ACA}"/>
              </a:ext>
            </a:extLst>
          </p:cNvPr>
          <p:cNvSpPr txBox="1"/>
          <p:nvPr/>
        </p:nvSpPr>
        <p:spPr>
          <a:xfrm>
            <a:off x="1807028" y="2967335"/>
            <a:ext cx="9405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 1 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硬體環境</a:t>
            </a:r>
          </a:p>
        </p:txBody>
      </p:sp>
    </p:spTree>
    <p:extLst>
      <p:ext uri="{BB962C8B-B14F-4D97-AF65-F5344CB8AC3E}">
        <p14:creationId xmlns:p14="http://schemas.microsoft.com/office/powerpoint/2010/main" val="38635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A26049-FCFC-41EF-96EB-911951AC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8" y="54970"/>
            <a:ext cx="9576371" cy="1221724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學習環境介紹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—PC/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筆電篇</a:t>
            </a:r>
          </a:p>
        </p:txBody>
      </p:sp>
      <p:pic>
        <p:nvPicPr>
          <p:cNvPr id="5" name="圖片 4" descr="一張含有 電子用品, 監視器, 電腦, 桌 的圖片&#10;&#10;自動產生的描述">
            <a:extLst>
              <a:ext uri="{FF2B5EF4-FFF2-40B4-BE49-F238E27FC236}">
                <a16:creationId xmlns:a16="http://schemas.microsoft.com/office/drawing/2014/main" id="{1C378665-605E-4C1C-A5CC-82D497705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66065" y="2124039"/>
            <a:ext cx="1872205" cy="18722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FA2C4A-3F65-4722-800B-46CE92B4F1DA}"/>
              </a:ext>
            </a:extLst>
          </p:cNvPr>
          <p:cNvSpPr txBox="1"/>
          <p:nvPr/>
        </p:nvSpPr>
        <p:spPr>
          <a:xfrm>
            <a:off x="1366065" y="1391997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程式設計環境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FC030-3BDF-4D08-BACC-8E049731C341}"/>
              </a:ext>
            </a:extLst>
          </p:cNvPr>
          <p:cNvSpPr txBox="1"/>
          <p:nvPr/>
        </p:nvSpPr>
        <p:spPr>
          <a:xfrm>
            <a:off x="7657210" y="13748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主機板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6A79AF-5C4B-43D6-9F96-E3ED92C14383}"/>
              </a:ext>
            </a:extLst>
          </p:cNvPr>
          <p:cNvSpPr txBox="1"/>
          <p:nvPr/>
        </p:nvSpPr>
        <p:spPr>
          <a:xfrm>
            <a:off x="3912317" y="296065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USB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05818C-0EB4-437D-A265-C530946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654" y="2295855"/>
            <a:ext cx="1451598" cy="8676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7B5683-B2CE-4C03-8B85-49711308006D}"/>
              </a:ext>
            </a:extLst>
          </p:cNvPr>
          <p:cNvSpPr txBox="1"/>
          <p:nvPr/>
        </p:nvSpPr>
        <p:spPr>
          <a:xfrm>
            <a:off x="1813228" y="2545020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7BAF545-6BEA-486F-9FF9-5C4805EA1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71077" y="2771112"/>
            <a:ext cx="287070" cy="127586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FFA2C5-27FE-4E2F-B1E6-53A8407FE556}"/>
              </a:ext>
            </a:extLst>
          </p:cNvPr>
          <p:cNvSpPr txBox="1"/>
          <p:nvPr/>
        </p:nvSpPr>
        <p:spPr>
          <a:xfrm>
            <a:off x="7541793" y="1677572"/>
            <a:ext cx="110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0000FF"/>
                </a:solidFill>
              </a:rPr>
              <a:t>ePy_Plus</a:t>
            </a:r>
            <a:endParaRPr lang="en-US" altLang="zh-TW" dirty="0">
              <a:solidFill>
                <a:srgbClr val="0000FF"/>
              </a:solidFill>
            </a:endParaRPr>
          </a:p>
          <a:p>
            <a:pPr algn="ctr"/>
            <a:r>
              <a:rPr lang="zh-TW" altLang="en-US" dirty="0">
                <a:solidFill>
                  <a:srgbClr val="0000FF"/>
                </a:solidFill>
              </a:rPr>
              <a:t>易趣板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026EC8F-A3FC-4492-922F-AE5F94DA4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41773" y="3690324"/>
            <a:ext cx="407154" cy="107404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34AFE1-3FF0-4F9D-8B9F-1C0222EABA9D}"/>
              </a:ext>
            </a:extLst>
          </p:cNvPr>
          <p:cNvSpPr txBox="1"/>
          <p:nvPr/>
        </p:nvSpPr>
        <p:spPr>
          <a:xfrm>
            <a:off x="3544021" y="443153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USB</a:t>
            </a:r>
            <a:r>
              <a:rPr lang="zh-TW" altLang="en-US" dirty="0">
                <a:solidFill>
                  <a:srgbClr val="FF0000"/>
                </a:solidFill>
              </a:rPr>
              <a:t> 藍牙</a:t>
            </a:r>
            <a:r>
              <a:rPr lang="en-US" altLang="zh-TW" dirty="0">
                <a:solidFill>
                  <a:srgbClr val="FF0000"/>
                </a:solidFill>
              </a:rPr>
              <a:t>Dongle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65048FD-AB2A-4940-96C8-E2789AAAE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555" y="4209390"/>
            <a:ext cx="1943413" cy="152093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E75B39C-6862-44DC-9C45-5B9A192C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880" y="4311334"/>
            <a:ext cx="1239373" cy="740809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6E8B537B-CA8F-49AB-B9FF-0FB71A55537B}"/>
              </a:ext>
            </a:extLst>
          </p:cNvPr>
          <p:cNvSpPr txBox="1"/>
          <p:nvPr/>
        </p:nvSpPr>
        <p:spPr>
          <a:xfrm>
            <a:off x="1814854" y="4468231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EC32B8F-DFA8-475C-A9F8-3811DD82364D}"/>
              </a:ext>
            </a:extLst>
          </p:cNvPr>
          <p:cNvSpPr txBox="1"/>
          <p:nvPr/>
        </p:nvSpPr>
        <p:spPr>
          <a:xfrm>
            <a:off x="3851568" y="1427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連接方式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CAA23E-DB51-4A9D-91F7-F78B80592ED8}"/>
              </a:ext>
            </a:extLst>
          </p:cNvPr>
          <p:cNvSpPr txBox="1"/>
          <p:nvPr/>
        </p:nvSpPr>
        <p:spPr>
          <a:xfrm>
            <a:off x="946387" y="6182694"/>
            <a:ext cx="5556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Windows, Mac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OS, Linux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操作系統</a:t>
            </a:r>
          </a:p>
        </p:txBody>
      </p:sp>
      <p:pic>
        <p:nvPicPr>
          <p:cNvPr id="3" name="圖片 2" descr="一張含有 文字, 電子用品 的圖片&#10;&#10;自動產生的描述">
            <a:extLst>
              <a:ext uri="{FF2B5EF4-FFF2-40B4-BE49-F238E27FC236}">
                <a16:creationId xmlns:a16="http://schemas.microsoft.com/office/drawing/2014/main" id="{0258C48C-0659-EB65-4563-A172569C7B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2392928"/>
            <a:ext cx="1796181" cy="17509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4BB688-4B05-5DD6-5035-E7D89FB8B1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4285724"/>
            <a:ext cx="1796181" cy="1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A26049-FCFC-41EF-96EB-911951AC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8" y="54970"/>
            <a:ext cx="9576371" cy="1221724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學習環境介紹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FA2C4A-3F65-4722-800B-46CE92B4F1DA}"/>
              </a:ext>
            </a:extLst>
          </p:cNvPr>
          <p:cNvSpPr txBox="1"/>
          <p:nvPr/>
        </p:nvSpPr>
        <p:spPr>
          <a:xfrm>
            <a:off x="1366065" y="139199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平板程式設計環境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FC030-3BDF-4D08-BACC-8E049731C341}"/>
              </a:ext>
            </a:extLst>
          </p:cNvPr>
          <p:cNvSpPr txBox="1"/>
          <p:nvPr/>
        </p:nvSpPr>
        <p:spPr>
          <a:xfrm>
            <a:off x="7657210" y="13748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主機板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EC32B8F-DFA8-475C-A9F8-3811DD82364D}"/>
              </a:ext>
            </a:extLst>
          </p:cNvPr>
          <p:cNvSpPr txBox="1"/>
          <p:nvPr/>
        </p:nvSpPr>
        <p:spPr>
          <a:xfrm>
            <a:off x="3449639" y="1422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連接方式</a:t>
            </a:r>
          </a:p>
        </p:txBody>
      </p:sp>
      <p:pic>
        <p:nvPicPr>
          <p:cNvPr id="37" name="圖片 36" descr="一張含有 監視器, 電子用品, 螢幕, 坐 的圖片&#10;&#10;自動產生的描述">
            <a:extLst>
              <a:ext uri="{FF2B5EF4-FFF2-40B4-BE49-F238E27FC236}">
                <a16:creationId xmlns:a16="http://schemas.microsoft.com/office/drawing/2014/main" id="{BE79C16F-6A1E-4DF0-B48C-FBC91E059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1595328" y="3048739"/>
            <a:ext cx="1596819" cy="190287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C0C1A37-48B6-429C-8DAF-B25DC163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60" y="3429000"/>
            <a:ext cx="1564189" cy="1119105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B5F199-94B2-4696-990B-054605F810E7}"/>
              </a:ext>
            </a:extLst>
          </p:cNvPr>
          <p:cNvSpPr txBox="1"/>
          <p:nvPr/>
        </p:nvSpPr>
        <p:spPr>
          <a:xfrm>
            <a:off x="1931509" y="3803886"/>
            <a:ext cx="86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Pycode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4741394-3678-49A3-A48E-A3FBEF19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291" y="3429000"/>
            <a:ext cx="861775" cy="646331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FA8AB606-4C4E-4E42-9945-274223ABD9F7}"/>
              </a:ext>
            </a:extLst>
          </p:cNvPr>
          <p:cNvSpPr txBox="1"/>
          <p:nvPr/>
        </p:nvSpPr>
        <p:spPr>
          <a:xfrm>
            <a:off x="4163533" y="4075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藍牙無線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F82B2D-C28C-40B2-A1A0-7EBBFEC407DF}"/>
              </a:ext>
            </a:extLst>
          </p:cNvPr>
          <p:cNvSpPr txBox="1"/>
          <p:nvPr/>
        </p:nvSpPr>
        <p:spPr>
          <a:xfrm>
            <a:off x="7584402" y="1772928"/>
            <a:ext cx="102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0000FF"/>
                </a:solidFill>
              </a:rPr>
              <a:t>ePy_Plus</a:t>
            </a:r>
            <a:endParaRPr lang="en-US" altLang="zh-TW" dirty="0">
              <a:solidFill>
                <a:srgbClr val="0000FF"/>
              </a:solidFill>
            </a:endParaRPr>
          </a:p>
          <a:p>
            <a:pPr algn="ctr"/>
            <a:r>
              <a:rPr lang="zh-TW" altLang="en-US" dirty="0">
                <a:solidFill>
                  <a:srgbClr val="0000FF"/>
                </a:solidFill>
              </a:rPr>
              <a:t>易趣板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1E940B-589D-4B05-A047-02E83207B559}"/>
              </a:ext>
            </a:extLst>
          </p:cNvPr>
          <p:cNvSpPr txBox="1"/>
          <p:nvPr/>
        </p:nvSpPr>
        <p:spPr>
          <a:xfrm>
            <a:off x="1442299" y="5668137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及安卓系統</a:t>
            </a:r>
          </a:p>
        </p:txBody>
      </p:sp>
      <p:pic>
        <p:nvPicPr>
          <p:cNvPr id="3" name="圖片 2" descr="一張含有 文字, 電子用品 的圖片&#10;&#10;自動產生的描述">
            <a:extLst>
              <a:ext uri="{FF2B5EF4-FFF2-40B4-BE49-F238E27FC236}">
                <a16:creationId xmlns:a16="http://schemas.microsoft.com/office/drawing/2014/main" id="{081F1654-C632-08A2-C250-0FBB8F12A6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2392928"/>
            <a:ext cx="1796181" cy="1750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8B91E9-DE92-C01B-A483-D776037B23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45" y="4285724"/>
            <a:ext cx="1796181" cy="1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FDF96CC-79A7-4FDD-BA85-8CF2C633E0F7}"/>
              </a:ext>
            </a:extLst>
          </p:cNvPr>
          <p:cNvSpPr/>
          <p:nvPr/>
        </p:nvSpPr>
        <p:spPr>
          <a:xfrm>
            <a:off x="1810233" y="170006"/>
            <a:ext cx="53591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易趣板介紹</a:t>
            </a:r>
            <a:endParaRPr lang="zh-HK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655888-9E16-4216-B4E8-FADF40AFE0FB}"/>
              </a:ext>
            </a:extLst>
          </p:cNvPr>
          <p:cNvSpPr txBox="1"/>
          <p:nvPr/>
        </p:nvSpPr>
        <p:spPr>
          <a:xfrm>
            <a:off x="3489633" y="55090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solidFill>
                  <a:srgbClr val="0000FF"/>
                </a:solidFill>
              </a:rPr>
              <a:t>正面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A8B95F7-DEC0-4321-A3C2-3230EF667460}"/>
              </a:ext>
            </a:extLst>
          </p:cNvPr>
          <p:cNvSpPr txBox="1"/>
          <p:nvPr/>
        </p:nvSpPr>
        <p:spPr>
          <a:xfrm>
            <a:off x="9040704" y="55090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 dirty="0">
                <a:solidFill>
                  <a:srgbClr val="0000FF"/>
                </a:solidFill>
              </a:rPr>
              <a:t>背面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BE09D4-5327-B2C4-85BA-5499293D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36" y="2073937"/>
            <a:ext cx="4998815" cy="343514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91254F-62E1-9D45-EB72-5CE1354C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733" y="1563306"/>
            <a:ext cx="5445830" cy="35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FE65B5-6AF5-4431-ACAC-A92306C7897A}"/>
              </a:ext>
            </a:extLst>
          </p:cNvPr>
          <p:cNvSpPr/>
          <p:nvPr/>
        </p:nvSpPr>
        <p:spPr>
          <a:xfrm>
            <a:off x="1841731" y="177885"/>
            <a:ext cx="53591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易趣板介紹</a:t>
            </a:r>
            <a:endParaRPr lang="zh-HK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58B612-E155-47FF-BB09-40A2C74BC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9587"/>
              </p:ext>
            </p:extLst>
          </p:nvPr>
        </p:nvGraphicFramePr>
        <p:xfrm>
          <a:off x="4934571" y="911170"/>
          <a:ext cx="6042058" cy="202692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768215">
                  <a:extLst>
                    <a:ext uri="{9D8B030D-6E8A-4147-A177-3AD203B41FA5}">
                      <a16:colId xmlns:a16="http://schemas.microsoft.com/office/drawing/2014/main" val="2140838332"/>
                    </a:ext>
                  </a:extLst>
                </a:gridCol>
                <a:gridCol w="3273843">
                  <a:extLst>
                    <a:ext uri="{9D8B030D-6E8A-4147-A177-3AD203B41FA5}">
                      <a16:colId xmlns:a16="http://schemas.microsoft.com/office/drawing/2014/main" val="2029020208"/>
                    </a:ext>
                  </a:extLst>
                </a:gridCol>
              </a:tblGrid>
              <a:tr h="2314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HK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 </a:t>
                      </a:r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Dimension: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55mm x 55mm x 8mm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76320613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處理器 </a:t>
                      </a:r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Processor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M4, Cortex-M4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1037211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靜態存儲 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SRAM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160KB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4998374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快閃記憶體 </a:t>
                      </a:r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Flash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512KB+8MB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64454138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zh-HK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電壓 </a:t>
                      </a:r>
                      <a:r>
                        <a:rPr lang="en-US" altLang="zh-HK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</a:t>
                      </a:r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Voltage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3.3V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06325704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工作電流 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Operation Current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0mA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65878703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Clock Rate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MHz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5187876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供電方式 </a:t>
                      </a:r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Power Supply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Micro USB/7.2V Battery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9636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9EDD81-7B45-4FAD-92A7-16B5ACB3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54164"/>
              </p:ext>
            </p:extLst>
          </p:nvPr>
        </p:nvGraphicFramePr>
        <p:xfrm>
          <a:off x="4934571" y="3429000"/>
          <a:ext cx="6042058" cy="1564756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799977">
                  <a:extLst>
                    <a:ext uri="{9D8B030D-6E8A-4147-A177-3AD203B41FA5}">
                      <a16:colId xmlns:a16="http://schemas.microsoft.com/office/drawing/2014/main" val="446398042"/>
                    </a:ext>
                  </a:extLst>
                </a:gridCol>
                <a:gridCol w="3242081">
                  <a:extLst>
                    <a:ext uri="{9D8B030D-6E8A-4147-A177-3AD203B41FA5}">
                      <a16:colId xmlns:a16="http://schemas.microsoft.com/office/drawing/2014/main" val="3458963096"/>
                    </a:ext>
                  </a:extLst>
                </a:gridCol>
              </a:tblGrid>
              <a:tr h="275648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按鍵 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4; Button x 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LED x 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58870151"/>
                  </a:ext>
                </a:extLst>
              </a:tr>
              <a:tr h="27564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麥克風 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2; MIC x 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光感測器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Light Sensor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30445550"/>
                  </a:ext>
                </a:extLst>
              </a:tr>
              <a:tr h="2269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軸加速度感測器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3-Axis G-Sensor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5627"/>
                  </a:ext>
                </a:extLst>
              </a:tr>
              <a:tr h="2269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RGB LED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外接最多</a:t>
                      </a: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64; Up to </a:t>
                      </a:r>
                      <a:r>
                        <a:rPr lang="en-US" altLang="zh-TW" sz="1600" u="none" strike="noStrike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ext</a:t>
                      </a: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64 RGB</a:t>
                      </a:r>
                      <a:endParaRPr lang="en-US" altLang="zh-TW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660021"/>
                  </a:ext>
                </a:extLst>
              </a:tr>
              <a:tr h="2269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8MB Flash (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可用作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盤</a:t>
                      </a:r>
                      <a:r>
                        <a:rPr lang="en-US" altLang="zh-HK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 U-Disk)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640747"/>
                  </a:ext>
                </a:extLst>
              </a:tr>
              <a:tr h="2269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藍牙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BLE5.0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286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1C52549-C756-4DA0-A786-96B2B4E60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56087"/>
              </p:ext>
            </p:extLst>
          </p:nvPr>
        </p:nvGraphicFramePr>
        <p:xfrm>
          <a:off x="4934571" y="5456351"/>
          <a:ext cx="6042058" cy="1106604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6042058">
                  <a:extLst>
                    <a:ext uri="{9D8B030D-6E8A-4147-A177-3AD203B41FA5}">
                      <a16:colId xmlns:a16="http://schemas.microsoft.com/office/drawing/2014/main" val="3502117441"/>
                    </a:ext>
                  </a:extLst>
                </a:gridCol>
              </a:tblGrid>
              <a:tr h="276651"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支持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I2C, UART, SPI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通訊協議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Support I2C, UART, SPI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90944836"/>
                  </a:ext>
                </a:extLst>
              </a:tr>
              <a:tr h="2766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</a:t>
                      </a:r>
                      <a:r>
                        <a:rPr lang="en-US" altLang="zh-HK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bit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類比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en-US" altLang="zh-HK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6 channel 12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bit ADC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31952099"/>
                  </a:ext>
                </a:extLst>
              </a:tr>
              <a:tr h="2766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PWM</a:t>
                      </a:r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輸出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4</a:t>
                      </a:r>
                      <a:r>
                        <a:rPr lang="zh-TW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PWM Output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2447029"/>
                  </a:ext>
                </a:extLst>
              </a:tr>
              <a:tr h="2766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HK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HK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路數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IO; 25 IO port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>
                            <a:lumMod val="7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418512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1B732F1-1D48-47E4-B7E7-37B2EE1DA51D}"/>
              </a:ext>
            </a:extLst>
          </p:cNvPr>
          <p:cNvSpPr txBox="1"/>
          <p:nvPr/>
        </p:nvSpPr>
        <p:spPr>
          <a:xfrm>
            <a:off x="4868021" y="3132978"/>
            <a:ext cx="323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板載資源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 Board Functions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D95687-9FAF-4E1E-9E5E-2A6888DF6E29}"/>
              </a:ext>
            </a:extLst>
          </p:cNvPr>
          <p:cNvSpPr txBox="1"/>
          <p:nvPr/>
        </p:nvSpPr>
        <p:spPr>
          <a:xfrm>
            <a:off x="4831206" y="5117797"/>
            <a:ext cx="283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擴充介面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Expansion Ports</a:t>
            </a:r>
          </a:p>
        </p:txBody>
      </p:sp>
      <p:pic>
        <p:nvPicPr>
          <p:cNvPr id="10" name="圖片 9" descr="一張含有 文字, 電子用品 的圖片&#10;&#10;自動產生的描述">
            <a:extLst>
              <a:ext uri="{FF2B5EF4-FFF2-40B4-BE49-F238E27FC236}">
                <a16:creationId xmlns:a16="http://schemas.microsoft.com/office/drawing/2014/main" id="{940354E3-E43A-B41A-EBA7-FADA87ADF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66" y="1450189"/>
            <a:ext cx="2468769" cy="24066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D61F61-8DBF-BF5C-EB35-5678AD15C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1" y="4099193"/>
            <a:ext cx="2544484" cy="23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4389" y="60147"/>
            <a:ext cx="9630508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易趣板功能特色及應用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9728" y="1385709"/>
            <a:ext cx="10468708" cy="541214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Microbit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腳位兼容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Blockly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雙程式語言學習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支持按鍵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B, C, 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重置鍵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RST</a:t>
            </a: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BLE5.0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可以做程式下載或藍牙無線控制用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可外接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可以做文字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圖形顯示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情境燈等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內置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8*8 LED Matrix,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可以做文字及圖形顯示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支持單色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可以做紅綠燈時序控制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支持雙麥克風輸入, 可以做聲音偵測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蜂鳴器輸出, 可以播放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軸加速度感測器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可以偵測姿態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UART, I2C, SPI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方便來與各種感測器及設備來做連接及控制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PWM,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可以用來控制馬達速度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 12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位解析度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支持USB 隨插即用及U-Disk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並可以直接儲存資料在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</a:p>
          <a:p>
            <a:pPr marL="457200" indent="-457200"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電池插座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98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7A810-94FF-476D-AADF-51E5A971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2" y="1"/>
            <a:ext cx="9633857" cy="1251856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ePy-Plus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狀態指示燈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3C03660-CFCE-4CD8-B317-E26F996AC022}"/>
              </a:ext>
            </a:extLst>
          </p:cNvPr>
          <p:cNvSpPr txBox="1"/>
          <p:nvPr/>
        </p:nvSpPr>
        <p:spPr>
          <a:xfrm>
            <a:off x="1563369" y="1112126"/>
            <a:ext cx="1030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綠、黃、紅、藍（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）四色燈： 可透過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程式指令控制，自行設定開啟、關閉。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藍牙連線指示燈（藍色）： 無法透過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程式指令控制，將依照系統預設開啟、關閉</a:t>
            </a:r>
          </a:p>
        </p:txBody>
      </p:sp>
      <p:pic>
        <p:nvPicPr>
          <p:cNvPr id="4" name="圖片 3" descr="一張含有 文字, 計分板, 合成器 的圖片&#10;&#10;自動產生的描述">
            <a:extLst>
              <a:ext uri="{FF2B5EF4-FFF2-40B4-BE49-F238E27FC236}">
                <a16:creationId xmlns:a16="http://schemas.microsoft.com/office/drawing/2014/main" id="{5095E9C3-1B90-C2FC-54CA-9E9C17AD9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18" y="2816936"/>
            <a:ext cx="3977504" cy="372711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C85BED5-1CC6-1FE5-963F-48550371DD8F}"/>
              </a:ext>
            </a:extLst>
          </p:cNvPr>
          <p:cNvSpPr/>
          <p:nvPr/>
        </p:nvSpPr>
        <p:spPr>
          <a:xfrm>
            <a:off x="3964939" y="3047842"/>
            <a:ext cx="208769" cy="39132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BB60E69-2864-D1CA-FB2F-75C060F61354}"/>
              </a:ext>
            </a:extLst>
          </p:cNvPr>
          <p:cNvCxnSpPr>
            <a:endCxn id="6" idx="0"/>
          </p:cNvCxnSpPr>
          <p:nvPr/>
        </p:nvCxnSpPr>
        <p:spPr>
          <a:xfrm>
            <a:off x="4069323" y="2420471"/>
            <a:ext cx="1" cy="627371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7BD1A52-221A-9358-D3C2-FE573E7AD608}"/>
              </a:ext>
            </a:extLst>
          </p:cNvPr>
          <p:cNvSpPr/>
          <p:nvPr/>
        </p:nvSpPr>
        <p:spPr>
          <a:xfrm>
            <a:off x="4840941" y="4769224"/>
            <a:ext cx="322730" cy="113553"/>
          </a:xfrm>
          <a:prstGeom prst="ellipse">
            <a:avLst/>
          </a:prstGeom>
          <a:noFill/>
          <a:ln w="28575"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E6E917-ADD1-A0F1-2CD9-EC54D9A52382}"/>
              </a:ext>
            </a:extLst>
          </p:cNvPr>
          <p:cNvCxnSpPr>
            <a:stCxn id="12" idx="6"/>
          </p:cNvCxnSpPr>
          <p:nvPr/>
        </p:nvCxnSpPr>
        <p:spPr>
          <a:xfrm flipV="1">
            <a:off x="5163671" y="4826000"/>
            <a:ext cx="561788" cy="1"/>
          </a:xfrm>
          <a:prstGeom prst="line">
            <a:avLst/>
          </a:prstGeom>
          <a:ln w="28575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7CED9143-E449-01A1-6CB3-796244D87F48}"/>
              </a:ext>
            </a:extLst>
          </p:cNvPr>
          <p:cNvSpPr/>
          <p:nvPr/>
        </p:nvSpPr>
        <p:spPr>
          <a:xfrm>
            <a:off x="4840941" y="4553192"/>
            <a:ext cx="322730" cy="113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A47B1B8-37C2-21AB-3A44-77612530BCBC}"/>
              </a:ext>
            </a:extLst>
          </p:cNvPr>
          <p:cNvCxnSpPr>
            <a:stCxn id="15" idx="6"/>
          </p:cNvCxnSpPr>
          <p:nvPr/>
        </p:nvCxnSpPr>
        <p:spPr>
          <a:xfrm flipV="1">
            <a:off x="5163671" y="4609968"/>
            <a:ext cx="56178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E4E86881-039C-51E9-2FA9-5ED868E23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53685"/>
              </p:ext>
            </p:extLst>
          </p:nvPr>
        </p:nvGraphicFramePr>
        <p:xfrm>
          <a:off x="6195296" y="2701075"/>
          <a:ext cx="5015289" cy="3931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3">
                  <a:extLst>
                    <a:ext uri="{9D8B030D-6E8A-4147-A177-3AD203B41FA5}">
                      <a16:colId xmlns:a16="http://schemas.microsoft.com/office/drawing/2014/main" val="1722075377"/>
                    </a:ext>
                  </a:extLst>
                </a:gridCol>
                <a:gridCol w="1671763">
                  <a:extLst>
                    <a:ext uri="{9D8B030D-6E8A-4147-A177-3AD203B41FA5}">
                      <a16:colId xmlns:a16="http://schemas.microsoft.com/office/drawing/2014/main" val="411140979"/>
                    </a:ext>
                  </a:extLst>
                </a:gridCol>
                <a:gridCol w="1671763">
                  <a:extLst>
                    <a:ext uri="{9D8B030D-6E8A-4147-A177-3AD203B41FA5}">
                      <a16:colId xmlns:a16="http://schemas.microsoft.com/office/drawing/2014/main" val="729858500"/>
                    </a:ext>
                  </a:extLst>
                </a:gridCol>
              </a:tblGrid>
              <a:tr h="43873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綠色燈亮起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藍色燈亮起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紅色燈亮起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31625"/>
                  </a:ext>
                </a:extLst>
              </a:tr>
              <a:tr h="1470569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閃爍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代表成功接上電源，等待與電腦藍牙連線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閃爍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當藍色燈開始閃爍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代表電池快要沒電了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代表在使用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Pycode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編寫程式時，有些指令出現錯誤。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只要修正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Pycode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指令之後，再次執行，紅色燈就會自動熄滅囉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!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568127"/>
                  </a:ext>
                </a:extLst>
              </a:tr>
              <a:tr h="2022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常亮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使用筆記型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桌上型電腦與小派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連線時，綠色燈就會常亮，代表成功連接上電腦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常亮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當電腦或平板成功與小派完成藍牙連線時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藍色燈就會常亮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4070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52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Pro-face Remote HMI Features">
            <a:extLst>
              <a:ext uri="{FF2B5EF4-FFF2-40B4-BE49-F238E27FC236}">
                <a16:creationId xmlns:a16="http://schemas.microsoft.com/office/drawing/2014/main" id="{4F95475C-E0D8-FB47-2927-48408183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919" y="956725"/>
            <a:ext cx="2219965" cy="1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A4CFC46-2182-5FF8-555F-40CE5938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376" y="4454499"/>
            <a:ext cx="1430052" cy="12890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77F3300-F8D4-827D-06AA-E427AD24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258" y="4302527"/>
            <a:ext cx="1711381" cy="1150092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1F02B642-F91D-07A2-5C51-6DFCF62349DB}"/>
              </a:ext>
            </a:extLst>
          </p:cNvPr>
          <p:cNvSpPr/>
          <p:nvPr/>
        </p:nvSpPr>
        <p:spPr>
          <a:xfrm>
            <a:off x="3671158" y="1784456"/>
            <a:ext cx="4849683" cy="29501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517133-0807-C649-242C-1F25F94F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903" y="2052882"/>
            <a:ext cx="956817" cy="9697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30DF08-2CFF-01B2-3A00-9D768D813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64550"/>
            <a:ext cx="984048" cy="9463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4D709C-1444-E377-D997-35A1C0CC5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471" y="3139465"/>
            <a:ext cx="1690249" cy="9690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829A8D5-57A6-4765-F5F4-8FCAED70D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139465"/>
            <a:ext cx="1855917" cy="94638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401F3C7-F583-03BD-F43D-A71348B7ED58}"/>
              </a:ext>
            </a:extLst>
          </p:cNvPr>
          <p:cNvCxnSpPr>
            <a:stCxn id="11" idx="3"/>
          </p:cNvCxnSpPr>
          <p:nvPr/>
        </p:nvCxnSpPr>
        <p:spPr>
          <a:xfrm flipH="1">
            <a:off x="3393440" y="4302527"/>
            <a:ext cx="987938" cy="72667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6F94DEA-5520-CC81-A091-F9752155C6B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7810621" y="4302527"/>
            <a:ext cx="987938" cy="79650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25F299-C499-1315-290F-AD50800CB58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57623" y="1489816"/>
            <a:ext cx="923755" cy="72667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2C248A5-5769-50CD-F2B5-22A714B1ACD8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7810621" y="1458161"/>
            <a:ext cx="987938" cy="7583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DC9D2ACA-4121-0F32-C73B-EBECD10E9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238" y="639697"/>
            <a:ext cx="1711865" cy="16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29783</TotalTime>
  <Words>648</Words>
  <Application>Microsoft Office PowerPoint</Application>
  <PresentationFormat>寬螢幕</PresentationFormat>
  <Paragraphs>94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AI學習環境介紹—PC/筆電篇</vt:lpstr>
      <vt:lpstr>AI學習環境介紹—平板篇</vt:lpstr>
      <vt:lpstr>PowerPoint 簡報</vt:lpstr>
      <vt:lpstr>PowerPoint 簡報</vt:lpstr>
      <vt:lpstr>ePy-Plus易趣板功能特色及應用</vt:lpstr>
      <vt:lpstr>ePy-Plus狀態指示燈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347</cp:revision>
  <dcterms:created xsi:type="dcterms:W3CDTF">2020-08-17T09:45:41Z</dcterms:created>
  <dcterms:modified xsi:type="dcterms:W3CDTF">2023-02-03T15:55:24Z</dcterms:modified>
</cp:coreProperties>
</file>